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4630400" cy="8229600"/>
  <p:notesSz cx="8229600" cy="14630400"/>
  <p:embeddedFontLst>
    <p:embeddedFont>
      <p:font typeface="Tomorrow" panose="020B0604020202020204" charset="0"/>
      <p:regular r:id="rId11"/>
      <p:bold r:id="rId12"/>
      <p:italic r:id="rId13"/>
      <p:boldItalic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Tomorrow SemiBold" panose="020B060402020202020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592">
          <p15:clr>
            <a:srgbClr val="000000"/>
          </p15:clr>
        </p15:guide>
        <p15:guide id="2" pos="4608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hrvxhuDD5DXl7Sv7O+DTcyF8Cw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716" y="52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customschemas.google.com/relationships/presentationmetadata" Target="meta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565525" cy="73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660900" y="0"/>
            <a:ext cx="3567113" cy="73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3896975"/>
            <a:ext cx="3565525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4812343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:notes"/>
          <p:cNvSpPr txBox="1">
            <a:spLocks noGrp="1"/>
          </p:cNvSpPr>
          <p:nvPr>
            <p:ph type="sldNum" idx="12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2:notes"/>
          <p:cNvSpPr txBox="1"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" name="Google Shape;55;p2:notes"/>
          <p:cNvSpPr txBox="1">
            <a:spLocks noGrp="1"/>
          </p:cNvSpPr>
          <p:nvPr>
            <p:ph type="sldNum" idx="12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3:notes"/>
          <p:cNvSpPr txBox="1">
            <a:spLocks noGrp="1"/>
          </p:cNvSpPr>
          <p:nvPr>
            <p:ph type="sldNum" idx="12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p4:notes"/>
          <p:cNvSpPr txBox="1"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4:notes"/>
          <p:cNvSpPr txBox="1">
            <a:spLocks noGrp="1"/>
          </p:cNvSpPr>
          <p:nvPr>
            <p:ph type="sldNum" idx="12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5:notes"/>
          <p:cNvSpPr txBox="1"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5:notes"/>
          <p:cNvSpPr txBox="1">
            <a:spLocks noGrp="1"/>
          </p:cNvSpPr>
          <p:nvPr>
            <p:ph type="sldNum" idx="12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:notes"/>
          <p:cNvSpPr txBox="1">
            <a:spLocks noGrp="1"/>
          </p:cNvSpPr>
          <p:nvPr>
            <p:ph type="sldNum" idx="12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p7:notes"/>
          <p:cNvSpPr txBox="1"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:notes"/>
          <p:cNvSpPr txBox="1">
            <a:spLocks noGrp="1"/>
          </p:cNvSpPr>
          <p:nvPr>
            <p:ph type="sldNum" idx="12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762000" y="1096963"/>
            <a:ext cx="9753600" cy="5486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4" name="Google Shape;144;p8:notes"/>
          <p:cNvSpPr txBox="1"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8:notes"/>
          <p:cNvSpPr txBox="1">
            <a:spLocks noGrp="1"/>
          </p:cNvSpPr>
          <p:nvPr>
            <p:ph type="sldNum" idx="12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1 master">
  <p:cSld name="Slide 1 mast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1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10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2 master">
  <p:cSld name="Slide 2 mast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1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" name="Google Shape;17;p11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3 master">
  <p:cSld name="Slide 3 master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1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" name="Google Shape;21;p12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4 master">
  <p:cSld name="Slide 4 mast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1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" name="Google Shape;25;p13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5 master">
  <p:cSld name="Slide 5 master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" name="Google Shape;29;p14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6 master">
  <p:cSld name="Slide 6 mast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" name="Google Shape;33;p15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7 master">
  <p:cSld name="Slide 7 mast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16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" name="Google Shape;37;p16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8 master">
  <p:cSld name="Slide 8 mast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D0D0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17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D1D1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" name="Google Shape;41;p17" descr="preencoded.png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39215" y="7749540"/>
            <a:ext cx="1722605" cy="411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1"/>
          <p:cNvSpPr/>
          <p:nvPr/>
        </p:nvSpPr>
        <p:spPr>
          <a:xfrm>
            <a:off x="6350437" y="2074902"/>
            <a:ext cx="7415927" cy="2129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626"/>
              </a:lnSpc>
              <a:spcBef>
                <a:spcPts val="0"/>
              </a:spcBef>
              <a:spcAft>
                <a:spcPts val="0"/>
              </a:spcAft>
              <a:buClr>
                <a:srgbClr val="EDEDE8"/>
              </a:buClr>
              <a:buSzPts val="6700"/>
              <a:buFont typeface="Tomorrow SemiBold"/>
              <a:buNone/>
            </a:pPr>
            <a:r>
              <a:rPr lang="en-US" sz="6700" b="1" i="0" u="none" strike="noStrike" cap="none">
                <a:solidFill>
                  <a:srgbClr val="EDEDE8"/>
                </a:solidFill>
                <a:latin typeface="Tomorrow SemiBold"/>
                <a:ea typeface="Tomorrow SemiBold"/>
                <a:cs typeface="Tomorrow SemiBold"/>
                <a:sym typeface="Tomorrow SemiBold"/>
              </a:rPr>
              <a:t>Детективное агентство</a:t>
            </a:r>
            <a:endParaRPr sz="6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6350437" y="4574500"/>
            <a:ext cx="7415927" cy="1580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Добро пожаловать  в лучшее детективное агентство Пермского края по мнению жителей д.Ванюки. Здесь мы расследуем самые запутанные преступления! Сегодня мы займемся поимкой коварного преступника - Причастия.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>
            <a:off x="12843640" y="7740867"/>
            <a:ext cx="1786759" cy="32582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2"/>
          <p:cNvSpPr/>
          <p:nvPr/>
        </p:nvSpPr>
        <p:spPr>
          <a:xfrm>
            <a:off x="864037" y="1686163"/>
            <a:ext cx="7415927" cy="154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EDEDE8"/>
              </a:buClr>
              <a:buSzPts val="4850"/>
              <a:buFont typeface="Tomorrow SemiBold"/>
              <a:buNone/>
            </a:pPr>
            <a:r>
              <a:rPr lang="en-US" sz="4850" b="1" i="0" u="none" strike="noStrike" cap="none">
                <a:solidFill>
                  <a:srgbClr val="EDEDE8"/>
                </a:solidFill>
                <a:latin typeface="Tomorrow SemiBold"/>
                <a:ea typeface="Tomorrow SemiBold"/>
                <a:cs typeface="Tomorrow SemiBold"/>
                <a:sym typeface="Tomorrow SemiBold"/>
              </a:rPr>
              <a:t>Портрет подозреваемого</a:t>
            </a:r>
            <a:endParaRPr sz="4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"/>
          <p:cNvSpPr/>
          <p:nvPr/>
        </p:nvSpPr>
        <p:spPr>
          <a:xfrm>
            <a:off x="706381" y="3352681"/>
            <a:ext cx="7415927" cy="1817608"/>
          </a:xfrm>
          <a:prstGeom prst="roundRect">
            <a:avLst>
              <a:gd name="adj" fmla="val 2037"/>
            </a:avLst>
          </a:prstGeom>
          <a:solidFill>
            <a:srgbClr val="3C3C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1110853" y="3653432"/>
            <a:ext cx="3086100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400"/>
              <a:buFont typeface="Tomorrow SemiBold"/>
              <a:buNone/>
            </a:pPr>
            <a:r>
              <a:rPr lang="en-US" sz="2400" b="1" i="0" u="none" strike="noStrike" cap="none">
                <a:solidFill>
                  <a:srgbClr val="C9C9C0"/>
                </a:solidFill>
                <a:latin typeface="Tomorrow SemiBold"/>
                <a:ea typeface="Tomorrow SemiBold"/>
                <a:cs typeface="Tomorrow SemiBold"/>
                <a:sym typeface="Tomorrow SemiBold"/>
              </a:rPr>
              <a:t>Маскировка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1110853" y="4380190"/>
            <a:ext cx="6922294" cy="79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 dirty="0" err="1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Причастие</a:t>
            </a:r>
            <a:r>
              <a:rPr lang="en-US" sz="1900" b="0" i="0" u="none" strike="noStrike" cap="none" dirty="0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 </a:t>
            </a:r>
            <a:r>
              <a:rPr lang="en-US" sz="1900" b="0" i="0" u="none" strike="noStrike" cap="none" dirty="0" err="1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скрывается</a:t>
            </a:r>
            <a:r>
              <a:rPr lang="en-US" sz="1900" b="0" i="0" u="none" strike="noStrike" cap="none" dirty="0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 </a:t>
            </a:r>
            <a:r>
              <a:rPr lang="en-US" sz="1900" b="0" i="0" u="none" strike="noStrike" cap="none" dirty="0" err="1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под</a:t>
            </a:r>
            <a:r>
              <a:rPr lang="en-US" sz="1900" b="0" i="0" u="none" strike="noStrike" cap="none" dirty="0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 </a:t>
            </a:r>
            <a:r>
              <a:rPr lang="en-US" sz="1900" b="0" i="0" u="none" strike="noStrike" cap="none" dirty="0" err="1" smtClean="0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ли</a:t>
            </a:r>
            <a:r>
              <a:rPr lang="ru-RU" sz="1900" b="0" i="0" u="none" strike="noStrike" cap="none" smtClean="0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чностью</a:t>
            </a:r>
            <a:r>
              <a:rPr lang="en-US" sz="1900" b="0" i="0" u="none" strike="noStrike" cap="none" smtClean="0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 </a:t>
            </a:r>
            <a:r>
              <a:rPr lang="en-US" sz="1900" b="0" i="0" u="none" strike="noStrike" cap="none" dirty="0" err="1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глагола</a:t>
            </a:r>
            <a:r>
              <a:rPr lang="en-US" sz="1900" b="0" i="0" u="none" strike="noStrike" cap="none" dirty="0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 и </a:t>
            </a:r>
            <a:r>
              <a:rPr lang="en-US" sz="1900" b="0" i="0" u="none" strike="noStrike" cap="none" dirty="0" err="1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прилагательного</a:t>
            </a:r>
            <a:r>
              <a:rPr lang="en-US" sz="1900" b="0" i="0" u="none" strike="noStrike" cap="none" dirty="0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.</a:t>
            </a:r>
            <a:endParaRPr sz="1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1110853" y="5910739"/>
            <a:ext cx="3086100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"/>
          <p:cNvSpPr/>
          <p:nvPr/>
        </p:nvSpPr>
        <p:spPr>
          <a:xfrm>
            <a:off x="6350437" y="1340525"/>
            <a:ext cx="7415927" cy="154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EDEDE8"/>
              </a:buClr>
              <a:buSzPts val="4850"/>
              <a:buFont typeface="Tomorrow SemiBold"/>
              <a:buNone/>
            </a:pPr>
            <a:r>
              <a:rPr lang="en-US" sz="4850" b="1" i="0" u="none" strike="noStrike" cap="none">
                <a:solidFill>
                  <a:srgbClr val="EDEDE8"/>
                </a:solidFill>
                <a:latin typeface="Tomorrow SemiBold"/>
                <a:ea typeface="Tomorrow SemiBold"/>
                <a:cs typeface="Tomorrow SemiBold"/>
                <a:sym typeface="Tomorrow SemiBold"/>
              </a:rPr>
              <a:t>Улики и доказательства</a:t>
            </a:r>
            <a:endParaRPr sz="4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6705481" y="3253859"/>
            <a:ext cx="30480" cy="3635097"/>
          </a:xfrm>
          <a:prstGeom prst="roundRect">
            <a:avLst>
              <a:gd name="adj" fmla="val 121500"/>
            </a:avLst>
          </a:prstGeom>
          <a:solidFill>
            <a:srgbClr val="55555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3"/>
          <p:cNvSpPr/>
          <p:nvPr/>
        </p:nvSpPr>
        <p:spPr>
          <a:xfrm>
            <a:off x="6967954" y="3793927"/>
            <a:ext cx="864037" cy="30480"/>
          </a:xfrm>
          <a:prstGeom prst="roundRect">
            <a:avLst>
              <a:gd name="adj" fmla="val 121500"/>
            </a:avLst>
          </a:prstGeom>
          <a:solidFill>
            <a:srgbClr val="55555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3"/>
          <p:cNvSpPr/>
          <p:nvPr/>
        </p:nvSpPr>
        <p:spPr>
          <a:xfrm>
            <a:off x="6443008" y="3531513"/>
            <a:ext cx="555427" cy="555427"/>
          </a:xfrm>
          <a:prstGeom prst="roundRect">
            <a:avLst>
              <a:gd name="adj" fmla="val 6668"/>
            </a:avLst>
          </a:prstGeom>
          <a:solidFill>
            <a:srgbClr val="3C3C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3"/>
          <p:cNvSpPr/>
          <p:nvPr/>
        </p:nvSpPr>
        <p:spPr>
          <a:xfrm>
            <a:off x="6636365" y="3624024"/>
            <a:ext cx="168593" cy="370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900"/>
              <a:buFont typeface="Tomorrow SemiBold"/>
              <a:buNone/>
            </a:pPr>
            <a:r>
              <a:rPr lang="en-US" sz="2900" b="1" i="0" u="none" strike="noStrike" cap="none">
                <a:solidFill>
                  <a:srgbClr val="C9C9C0"/>
                </a:solidFill>
                <a:latin typeface="Tomorrow SemiBold"/>
                <a:ea typeface="Tomorrow SemiBold"/>
                <a:cs typeface="Tomorrow SemiBold"/>
                <a:sym typeface="Tomorrow SemiBold"/>
              </a:rPr>
              <a:t>1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8078510" y="3500676"/>
            <a:ext cx="3086100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400"/>
              <a:buFont typeface="Tomorrow SemiBold"/>
              <a:buNone/>
            </a:pPr>
            <a:r>
              <a:rPr lang="en-US" sz="2400" b="1" i="0" u="none" strike="noStrike" cap="none">
                <a:solidFill>
                  <a:srgbClr val="C9C9C0"/>
                </a:solidFill>
                <a:latin typeface="Tomorrow SemiBold"/>
                <a:ea typeface="Tomorrow SemiBold"/>
                <a:cs typeface="Tomorrow SemiBold"/>
                <a:sym typeface="Tomorrow SemiBold"/>
              </a:rPr>
              <a:t>Изучение текста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8078510" y="4034552"/>
            <a:ext cx="56878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Поиск и анализ причастий в предложениях.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6967954" y="5463302"/>
            <a:ext cx="864037" cy="30480"/>
          </a:xfrm>
          <a:prstGeom prst="roundRect">
            <a:avLst>
              <a:gd name="adj" fmla="val 121500"/>
            </a:avLst>
          </a:prstGeom>
          <a:solidFill>
            <a:srgbClr val="55555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6443008" y="5200888"/>
            <a:ext cx="555427" cy="555427"/>
          </a:xfrm>
          <a:prstGeom prst="roundRect">
            <a:avLst>
              <a:gd name="adj" fmla="val 6668"/>
            </a:avLst>
          </a:prstGeom>
          <a:solidFill>
            <a:srgbClr val="3C3C3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3"/>
          <p:cNvSpPr/>
          <p:nvPr/>
        </p:nvSpPr>
        <p:spPr>
          <a:xfrm>
            <a:off x="6596241" y="5293400"/>
            <a:ext cx="248841" cy="370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900"/>
              <a:buFont typeface="Tomorrow SemiBold"/>
              <a:buNone/>
            </a:pPr>
            <a:r>
              <a:rPr lang="en-US" sz="2900" b="1" i="0" u="none" strike="noStrike" cap="none">
                <a:solidFill>
                  <a:srgbClr val="C9C9C0"/>
                </a:solidFill>
                <a:latin typeface="Tomorrow SemiBold"/>
                <a:ea typeface="Tomorrow SemiBold"/>
                <a:cs typeface="Tomorrow SemiBold"/>
                <a:sym typeface="Tomorrow SemiBold"/>
              </a:rPr>
              <a:t>2</a:t>
            </a: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8078510" y="5170051"/>
            <a:ext cx="3086100" cy="38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400"/>
              <a:buFont typeface="Tomorrow SemiBold"/>
              <a:buNone/>
            </a:pPr>
            <a:r>
              <a:rPr lang="en-US" sz="2400" b="1" i="0" u="none" strike="noStrike" cap="none">
                <a:solidFill>
                  <a:srgbClr val="C9C9C0"/>
                </a:solidFill>
                <a:latin typeface="Tomorrow SemiBold"/>
                <a:ea typeface="Tomorrow SemiBold"/>
                <a:cs typeface="Tomorrow SemiBold"/>
                <a:sym typeface="Tomorrow SemiBold"/>
              </a:rPr>
              <a:t>Формы Причастий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8078510" y="5703927"/>
            <a:ext cx="56878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Изучение возможных вариаций причастий.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"/>
          <p:cNvSpPr/>
          <p:nvPr/>
        </p:nvSpPr>
        <p:spPr>
          <a:xfrm>
            <a:off x="8078510" y="6247090"/>
            <a:ext cx="56878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"/>
          <p:cNvSpPr/>
          <p:nvPr/>
        </p:nvSpPr>
        <p:spPr>
          <a:xfrm>
            <a:off x="12843640" y="7740867"/>
            <a:ext cx="1786759" cy="32582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5486400" cy="82296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4"/>
          <p:cNvSpPr/>
          <p:nvPr/>
        </p:nvSpPr>
        <p:spPr>
          <a:xfrm>
            <a:off x="6350437" y="1726287"/>
            <a:ext cx="7415927" cy="49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416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400"/>
              <a:buFont typeface="Tomorrow"/>
              <a:buNone/>
            </a:pPr>
            <a:r>
              <a:rPr lang="en-US" sz="24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 Детективы! 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4"/>
          <p:cNvSpPr/>
          <p:nvPr/>
        </p:nvSpPr>
        <p:spPr>
          <a:xfrm>
            <a:off x="6350437" y="2497693"/>
            <a:ext cx="7415927" cy="345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60416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400"/>
              <a:buFont typeface="Tomorrow"/>
              <a:buNone/>
            </a:pPr>
            <a:r>
              <a:rPr lang="en-US" sz="24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Вы, конечно, самые лучшие обучаящиеся, но несмотря на ваш пылкий ум, умеящий применять любые правила русского языка, вам явно не раскрыть дерзкое дело, которое я проворачиваю. Я, зиждящийся на лучших преступных практиках, всегда вас обхитрю, а это значит, всегда школьники будут бояться меня. 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9543392" y="6231612"/>
            <a:ext cx="4222971" cy="493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0416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400"/>
              <a:buFont typeface="Tomorrow"/>
              <a:buNone/>
            </a:pPr>
            <a:r>
              <a:rPr lang="en-US" sz="24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Любимое вами причастие. Лав.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12843640" y="7740867"/>
            <a:ext cx="1786759" cy="32582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5"/>
          <p:cNvSpPr/>
          <p:nvPr/>
        </p:nvSpPr>
        <p:spPr>
          <a:xfrm>
            <a:off x="864037" y="708184"/>
            <a:ext cx="7397353" cy="771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4742"/>
              </a:lnSpc>
              <a:spcBef>
                <a:spcPts val="0"/>
              </a:spcBef>
              <a:spcAft>
                <a:spcPts val="0"/>
              </a:spcAft>
              <a:buClr>
                <a:srgbClr val="EDEDE8"/>
              </a:buClr>
              <a:buSzPts val="4850"/>
              <a:buFont typeface="Tomorrow SemiBold"/>
              <a:buNone/>
            </a:pPr>
            <a:r>
              <a:rPr lang="en-US" sz="4850" b="1" i="0" u="none" strike="noStrike" cap="none">
                <a:solidFill>
                  <a:srgbClr val="EDEDE8"/>
                </a:solidFill>
                <a:latin typeface="Tomorrow SemiBold"/>
                <a:ea typeface="Tomorrow SemiBold"/>
                <a:cs typeface="Tomorrow SemiBold"/>
                <a:sym typeface="Tomorrow SemiBold"/>
              </a:rPr>
              <a:t>Меню пермской кухни</a:t>
            </a:r>
            <a:endParaRPr sz="4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"/>
          <p:cNvSpPr/>
          <p:nvPr/>
        </p:nvSpPr>
        <p:spPr>
          <a:xfrm>
            <a:off x="864037" y="2072164"/>
            <a:ext cx="61500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0" name="Google Shape;100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4037" y="1923393"/>
            <a:ext cx="5320251" cy="532025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5"/>
          <p:cNvSpPr/>
          <p:nvPr/>
        </p:nvSpPr>
        <p:spPr>
          <a:xfrm>
            <a:off x="7623929" y="2072164"/>
            <a:ext cx="61500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Фарширова__ые рябчики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7623929" y="2689384"/>
            <a:ext cx="61500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Запече__ое мясо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5"/>
          <p:cNvSpPr/>
          <p:nvPr/>
        </p:nvSpPr>
        <p:spPr>
          <a:xfrm>
            <a:off x="7623929" y="3306604"/>
            <a:ext cx="61500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Жаре__ая картошка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/>
          <p:nvPr/>
        </p:nvSpPr>
        <p:spPr>
          <a:xfrm>
            <a:off x="7623929" y="3923824"/>
            <a:ext cx="61500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Пожаре__ый картофель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/>
          <p:nvPr/>
        </p:nvSpPr>
        <p:spPr>
          <a:xfrm>
            <a:off x="7623929" y="4541044"/>
            <a:ext cx="61500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Пече__ые шанежки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/>
          <p:nvPr/>
        </p:nvSpPr>
        <p:spPr>
          <a:xfrm>
            <a:off x="7623929" y="5158264"/>
            <a:ext cx="61500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Пельмени с замоче__ыми пистиками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/>
          <p:nvPr/>
        </p:nvSpPr>
        <p:spPr>
          <a:xfrm>
            <a:off x="7623929" y="5775484"/>
            <a:ext cx="61500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Запече__ые посикунчики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/>
          <p:nvPr/>
        </p:nvSpPr>
        <p:spPr>
          <a:xfrm>
            <a:off x="7623929" y="6392704"/>
            <a:ext cx="6150054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19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Концентриров__ый клюквенный морс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5"/>
          <p:cNvSpPr/>
          <p:nvPr/>
        </p:nvSpPr>
        <p:spPr>
          <a:xfrm>
            <a:off x="12843640" y="7740867"/>
            <a:ext cx="1786759" cy="32582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/>
          <p:nvPr/>
        </p:nvSpPr>
        <p:spPr>
          <a:xfrm>
            <a:off x="2439587" y="696910"/>
            <a:ext cx="10816590" cy="648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5925"/>
              </a:lnSpc>
              <a:spcBef>
                <a:spcPts val="0"/>
              </a:spcBef>
              <a:spcAft>
                <a:spcPts val="0"/>
              </a:spcAft>
              <a:buClr>
                <a:srgbClr val="EDEDE8"/>
              </a:buClr>
              <a:buSzPts val="4050"/>
              <a:buFont typeface="Tomorrow SemiBold"/>
              <a:buNone/>
            </a:pPr>
            <a:r>
              <a:rPr lang="en-US" sz="4050" b="1" i="0" u="none" strike="noStrike" cap="none">
                <a:solidFill>
                  <a:srgbClr val="EDEDE8"/>
                </a:solidFill>
                <a:latin typeface="Tomorrow SemiBold"/>
                <a:ea typeface="Tomorrow SemiBold"/>
                <a:cs typeface="Tomorrow SemiBold"/>
                <a:sym typeface="Tomorrow SemiBold"/>
              </a:rPr>
              <a:t>Правописание -Н- и -НН- в причастиях </a:t>
            </a:r>
            <a:endParaRPr sz="4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726400" y="1717238"/>
            <a:ext cx="6335673" cy="41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1562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3200"/>
              <a:buFont typeface="Tomorrow"/>
              <a:buNone/>
            </a:pPr>
            <a:r>
              <a:rPr lang="en-US" sz="32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-НН-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6"/>
          <p:cNvSpPr/>
          <p:nvPr/>
        </p:nvSpPr>
        <p:spPr>
          <a:xfrm>
            <a:off x="510831" y="2318980"/>
            <a:ext cx="5920621" cy="41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000"/>
              <a:buFont typeface="Calibri"/>
              <a:buAutoNum type="arabicPeriod"/>
            </a:pPr>
            <a:r>
              <a:rPr lang="en-US" sz="20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Есть приставка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/>
          <p:nvPr/>
        </p:nvSpPr>
        <p:spPr>
          <a:xfrm>
            <a:off x="510831" y="2838589"/>
            <a:ext cx="5920621" cy="83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000"/>
              <a:buFont typeface="Calibri"/>
              <a:buAutoNum type="arabicPeriod" startAt="2"/>
            </a:pPr>
            <a:r>
              <a:rPr lang="en-US" sz="20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Слово образовано от глагола совершенного вида 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726400" y="3823454"/>
            <a:ext cx="6335673" cy="1245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000"/>
              <a:buFont typeface="Tomorrow"/>
              <a:buNone/>
            </a:pPr>
            <a:r>
              <a:rPr lang="en-US" sz="20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(кроме назваНый брат, смышлеНый, </a:t>
            </a:r>
            <a:endParaRPr sz="2000" b="0" i="0" u="none" strike="noStrike" cap="none">
              <a:solidFill>
                <a:srgbClr val="C9C9C0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marL="0" marR="0" lvl="0" indent="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000"/>
              <a:buFont typeface="Tomorrow"/>
              <a:buNone/>
            </a:pPr>
            <a:r>
              <a:rPr lang="en-US" sz="20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непрошеНый (гость), придаНое, посажёНый (отец)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636955" y="5047774"/>
            <a:ext cx="6335673" cy="41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000"/>
              <a:buFont typeface="Tomorrow"/>
              <a:buNone/>
            </a:pPr>
            <a:r>
              <a:rPr lang="en-US" sz="20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3. Есть зависимые слова 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/>
          <p:nvPr/>
        </p:nvSpPr>
        <p:spPr>
          <a:xfrm>
            <a:off x="726400" y="5857042"/>
            <a:ext cx="6335673" cy="41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000"/>
              <a:buFont typeface="Tomorrow"/>
              <a:buNone/>
            </a:pPr>
            <a:r>
              <a:rPr lang="en-US" sz="2000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4. Есть суффиксы -ОВА-, -ИРОВА-</a:t>
            </a:r>
            <a:endParaRPr/>
          </a:p>
        </p:txBody>
      </p:sp>
      <p:sp>
        <p:nvSpPr>
          <p:cNvPr id="122" name="Google Shape;122;p6"/>
          <p:cNvSpPr/>
          <p:nvPr/>
        </p:nvSpPr>
        <p:spPr>
          <a:xfrm>
            <a:off x="726400" y="6458783"/>
            <a:ext cx="6335673" cy="41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726400" y="7060525"/>
            <a:ext cx="6335673" cy="41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7575947" y="1717238"/>
            <a:ext cx="6335673" cy="41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27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3600"/>
              <a:buFont typeface="Tomorrow"/>
              <a:buNone/>
            </a:pPr>
            <a:r>
              <a:rPr lang="en-US" sz="36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-Н-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7738750" y="2149504"/>
            <a:ext cx="5920621" cy="41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000"/>
              <a:buFont typeface="Calibri"/>
              <a:buAutoNum type="arabicPeriod"/>
            </a:pPr>
            <a:r>
              <a:rPr lang="en-US" sz="20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Без приставки (кроме НЕ)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7738750" y="2806660"/>
            <a:ext cx="5920621" cy="83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marR="0" lvl="0" indent="-34290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000"/>
              <a:buFont typeface="Calibri"/>
              <a:buAutoNum type="arabicPeriod" startAt="2"/>
            </a:pPr>
            <a:r>
              <a:rPr lang="en-US" sz="20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Слово образовано от глагола несовершенного вида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8185547" y="3529349"/>
            <a:ext cx="6335673" cy="1838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000"/>
              <a:buFont typeface="Tomorrow"/>
              <a:buNone/>
            </a:pPr>
            <a:r>
              <a:rPr lang="en-US" sz="20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КРОМЕ: нежданный, негаданный, невиданный, неслыханный, нечаянный, отчаянный, желанный, неожиданный, священный, данный, деланный, обещанный, считанный, жеманный, слышанный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7738750" y="5494455"/>
            <a:ext cx="6335673" cy="415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25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2000"/>
              <a:buFont typeface="Tomorrow"/>
              <a:buNone/>
            </a:pPr>
            <a:r>
              <a:rPr lang="en-US" sz="20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3. Краткое причастие 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9" name="Google Shape;129;p6"/>
          <p:cNvCxnSpPr>
            <a:stCxn id="116" idx="3"/>
          </p:cNvCxnSpPr>
          <p:nvPr/>
        </p:nvCxnSpPr>
        <p:spPr>
          <a:xfrm>
            <a:off x="7062073" y="1924764"/>
            <a:ext cx="84900" cy="51357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30" name="Google Shape;130;p6"/>
          <p:cNvSpPr/>
          <p:nvPr/>
        </p:nvSpPr>
        <p:spPr>
          <a:xfrm>
            <a:off x="12843640" y="7740867"/>
            <a:ext cx="1786759" cy="32582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"/>
          <p:cNvSpPr/>
          <p:nvPr/>
        </p:nvSpPr>
        <p:spPr>
          <a:xfrm>
            <a:off x="1057394" y="3790593"/>
            <a:ext cx="168593" cy="370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</a:pP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1133606" y="996676"/>
            <a:ext cx="6783300" cy="4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62500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4800"/>
              <a:buFont typeface="Tomorrow SemiBold"/>
              <a:buNone/>
            </a:pPr>
            <a:r>
              <a:rPr lang="en-US" sz="4800" b="1">
                <a:solidFill>
                  <a:srgbClr val="C9C9C0"/>
                </a:solidFill>
                <a:latin typeface="Tomorrow SemiBold"/>
                <a:ea typeface="Tomorrow SemiBold"/>
                <a:cs typeface="Tomorrow SemiBold"/>
                <a:sym typeface="Tomorrow SemiBold"/>
              </a:rPr>
              <a:t>Задание 5</a:t>
            </a:r>
            <a:endParaRPr sz="4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7591901" y="3790593"/>
            <a:ext cx="248841" cy="370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</a:pPr>
            <a:endParaRPr sz="2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864036" y="2489390"/>
            <a:ext cx="12105729" cy="3461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Расставьте знаки препинания. Укажите цифры, на месте которых должны стоять запятые.</a:t>
            </a: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864037" y="5555933"/>
            <a:ext cx="12902327" cy="395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/>
          <p:nvPr/>
        </p:nvSpPr>
        <p:spPr>
          <a:xfrm>
            <a:off x="12843640" y="7740867"/>
            <a:ext cx="1786759" cy="32582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"/>
          <p:cNvSpPr/>
          <p:nvPr/>
        </p:nvSpPr>
        <p:spPr>
          <a:xfrm>
            <a:off x="6529573" y="964850"/>
            <a:ext cx="7314900" cy="513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63157"/>
              </a:lnSpc>
              <a:spcBef>
                <a:spcPts val="0"/>
              </a:spcBef>
              <a:spcAft>
                <a:spcPts val="0"/>
              </a:spcAft>
              <a:buClr>
                <a:srgbClr val="C9C9C0"/>
              </a:buClr>
              <a:buSzPts val="1900"/>
              <a:buFont typeface="Tomorrow"/>
              <a:buNone/>
            </a:pPr>
            <a:r>
              <a:rPr lang="en-US" sz="2300" b="0" i="0" u="none" strike="noStrike" cap="none">
                <a:solidFill>
                  <a:srgbClr val="C9C9C0"/>
                </a:solidFill>
                <a:latin typeface="Tomorrow"/>
                <a:ea typeface="Tomorrow"/>
                <a:cs typeface="Tomorrow"/>
                <a:sym typeface="Tomorrow"/>
              </a:rPr>
              <a:t>Пермский край (1) расположенный на востоке европейской части России (2) известен (3) своим богатым (4) природным и культурным наследием. Его территория охватывает величественные Уральские горы (5) живописные реки и обширные леса. Столицей края является город Пермь (6) который славится своими историческими зданиями и современным искусством. В Кунгуре расположена Кунгурская ледяная пещера(7) являющаяся одной из крупнейших гипсовых пещер в мире(8) она восхищает посетителей своими сталактитами и сталагмитами (9) которые формировались веками.</a:t>
            </a:r>
            <a:endParaRPr sz="2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8" name="Google Shape;14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5800" y="1311975"/>
            <a:ext cx="5624300" cy="374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8"/>
          <p:cNvSpPr/>
          <p:nvPr/>
        </p:nvSpPr>
        <p:spPr>
          <a:xfrm>
            <a:off x="12843640" y="7740867"/>
            <a:ext cx="1786759" cy="32582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378</Words>
  <Application>Microsoft Office PowerPoint</Application>
  <PresentationFormat>Произвольный</PresentationFormat>
  <Paragraphs>48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Tomorrow</vt:lpstr>
      <vt:lpstr>Calibri</vt:lpstr>
      <vt:lpstr>Tomorrow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PptxGenJS</dc:creator>
  <cp:lastModifiedBy>Учитель</cp:lastModifiedBy>
  <cp:revision>2</cp:revision>
  <dcterms:created xsi:type="dcterms:W3CDTF">2024-10-15T10:42:46Z</dcterms:created>
  <dcterms:modified xsi:type="dcterms:W3CDTF">2026-09-23T09:32:44Z</dcterms:modified>
</cp:coreProperties>
</file>